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637" r:id="rId3"/>
    <p:sldId id="256" r:id="rId4"/>
    <p:sldId id="257" r:id="rId5"/>
    <p:sldId id="283" r:id="rId6"/>
    <p:sldId id="451" r:id="rId7"/>
    <p:sldId id="639" r:id="rId8"/>
    <p:sldId id="633" r:id="rId9"/>
    <p:sldId id="282" r:id="rId10"/>
    <p:sldId id="280" r:id="rId11"/>
    <p:sldId id="638" r:id="rId12"/>
    <p:sldId id="448" r:id="rId13"/>
    <p:sldId id="441" r:id="rId14"/>
    <p:sldId id="437" r:id="rId15"/>
    <p:sldId id="446" r:id="rId16"/>
    <p:sldId id="640" r:id="rId17"/>
    <p:sldId id="641" r:id="rId18"/>
    <p:sldId id="438" r:id="rId19"/>
    <p:sldId id="439" r:id="rId20"/>
    <p:sldId id="440" r:id="rId21"/>
    <p:sldId id="285" r:id="rId22"/>
    <p:sldId id="261" r:id="rId23"/>
    <p:sldId id="284" r:id="rId24"/>
    <p:sldId id="449" r:id="rId25"/>
  </p:sldIdLst>
  <p:sldSz cx="9144000" cy="6858000" type="screen4x3"/>
  <p:notesSz cx="6797675" cy="992505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C1FF"/>
    <a:srgbClr val="CCECFF"/>
    <a:srgbClr val="2A8A7A"/>
    <a:srgbClr val="35B19D"/>
    <a:srgbClr val="CCFFFF"/>
    <a:srgbClr val="B3D3EA"/>
    <a:srgbClr val="78ADCD"/>
    <a:srgbClr val="35759D"/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0" autoAdjust="0"/>
    <p:restoredTop sz="95596" autoAdjust="0"/>
  </p:normalViewPr>
  <p:slideViewPr>
    <p:cSldViewPr>
      <p:cViewPr varScale="1">
        <p:scale>
          <a:sx n="102" d="100"/>
          <a:sy n="102" d="100"/>
        </p:scale>
        <p:origin x="378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AB947293-3C54-49FD-9140-F42E7A7776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A4F6E9C9-4217-4B62-99C0-4F25E78456D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>
            <a:extLst>
              <a:ext uri="{FF2B5EF4-FFF2-40B4-BE49-F238E27FC236}">
                <a16:creationId xmlns:a16="http://schemas.microsoft.com/office/drawing/2014/main" id="{3F4EE14B-22A9-49B4-ADF6-CEB0F87A5D3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8491D55C-A1D2-4A83-9316-E9E978193EA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4399"/>
            <a:ext cx="5438140" cy="446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C98969FD-E8D5-4793-95E7-B3277FEDADD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7075"/>
            <a:ext cx="2945659" cy="49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97619E3F-1045-401A-9249-45EBDD54E6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7075"/>
            <a:ext cx="2945659" cy="49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F844C49-D241-4852-B1BF-3FB6F9EF2E8F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EBAA338-2A79-4DFE-BD7C-DD1AAC9AB9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8DE91D-6ABC-4649-914A-EC952D19D148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8A98C04B-380A-4849-A82F-DCCEEE630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7CE30495-C1B2-4D64-A946-8425E16A0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5426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D6564B-A970-4C9A-8871-5E5AF5AA5F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6F152-9567-4E6C-BFB3-9F0D2D5D8DE4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DBD22B60-8C0E-40A6-BFB9-F07CFAF00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0922CBE2-D498-415B-BB15-2EB3573EB2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377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FEE9C8B-2CAE-4568-8EF3-3D38FEC74D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5276850"/>
            <a:ext cx="8534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000"/>
            </a:lvl1pPr>
          </a:lstStyle>
          <a:p>
            <a:pPr lvl="0"/>
            <a:r>
              <a:rPr lang="ru-RU" altLang="ru-RU" noProof="0"/>
              <a:t>Образец заголовка</a:t>
            </a:r>
            <a:endParaRPr lang="en-US" altLang="ru-RU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A96583E-CAD3-47AF-A084-73B4DEC5C65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5962650"/>
            <a:ext cx="8534400" cy="5143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ru-RU" altLang="ru-RU" noProof="0"/>
              <a:t>Образец подзаголовка</a:t>
            </a:r>
            <a:endParaRPr lang="en-US" alt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E42FC7-45F6-4239-B238-F64DCEB80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E6A082-86ED-4539-A455-FDE13A784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58900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220AA0-5600-4039-9B5C-A4EFBE0E17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94513" y="228604"/>
            <a:ext cx="1954212" cy="54387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5CA0D0-9CB8-4115-B907-8A0257E9A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1" y="228604"/>
            <a:ext cx="5713413" cy="54387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4409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6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090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914404"/>
            <a:ext cx="7772400" cy="1470025"/>
          </a:xfrm>
        </p:spPr>
        <p:txBody>
          <a:bodyPr/>
          <a:lstStyle>
            <a:lvl1pPr>
              <a:defRPr sz="88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2743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C37DF3-662F-4777-9304-0F50AE3336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9801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17CFC-C251-4F64-90FA-086E283E99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683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9BC67-AFAD-4C37-9104-11045B3C82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7671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84BE0-F068-4C61-A64D-B71A45410A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2503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00930-98D6-41AD-BFB2-958A826CBF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8406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EDFB7-AA92-4086-BD40-377DA35A72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2764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3DBCB-C42A-43FD-9A1A-A391EB75F0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7231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B4179-872E-417B-9516-C3A5B90E7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3B0EFA-1E28-401F-9255-1A6A3C8B8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47458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F08D3-10B2-4890-B2DA-0ED46723B9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4215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F656C-7FFE-40DE-B949-15FE0EEE96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4169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DA601-438A-472A-9F5C-16BF8EBDAE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8577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5A260-D997-4815-92FA-2D889599DF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8021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4F5115-BCAE-4757-9B48-4E3BEBD10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914040-98B5-4BAE-A21E-76E10392C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146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3FA9D-B69E-4F01-825D-C1C08D8A8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09735C-2FD2-4BFF-A047-FD18269E8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700" y="1552575"/>
            <a:ext cx="35814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F1F112-EF16-44E4-A9C7-198690772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2500" y="1552575"/>
            <a:ext cx="35814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8559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55770-DFE5-4BCA-BDF3-F220D02D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ED3EB8-B7A0-447D-90D9-BA8444423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E90FFA-A088-479D-932D-8024950C7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D07486-1EE9-437C-96F3-E8F71A640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7E5DC1A-0F4D-42E2-BA11-8390339312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8698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5D4D7-6263-40F2-9241-0EC3CC1F8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1449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698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21D379-9CFD-4EF9-BB4D-2C274786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7F009E-B7D3-4A84-9030-96E0F328F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49199F-E1D5-42A7-9147-13CB2EA69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315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7C34F-DF72-4915-8CA4-6B31A4833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CA4603-8F9E-4BDC-98A4-D1B49D0C54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5B2176-FB85-422E-B6FC-63947F8E2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19016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15FB47B-7649-4580-A0B7-F72ECB4EAB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52652" y="228600"/>
            <a:ext cx="66960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D8FDE63-E431-4915-BDD3-49C55C12AA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1552575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89C9884A-1923-4DBF-8927-279B6B8ABD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550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33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50000"/>
        <a:buBlip>
          <a:blip r:embed="rId1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ostaist.ru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517A84-3163-4723-BB9B-2FDA00EF2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4653136"/>
            <a:ext cx="8928992" cy="2304256"/>
          </a:xfrm>
        </p:spPr>
        <p:txBody>
          <a:bodyPr/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Особенности организации методической работы в контексте требований новых ФГОС</a:t>
            </a:r>
          </a:p>
        </p:txBody>
      </p:sp>
    </p:spTree>
    <p:extLst>
      <p:ext uri="{BB962C8B-B14F-4D97-AF65-F5344CB8AC3E}">
        <p14:creationId xmlns:p14="http://schemas.microsoft.com/office/powerpoint/2010/main" val="2278338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E37FBF0-847C-4E6B-8A85-F130D4A12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24744"/>
            <a:ext cx="9036496" cy="5544616"/>
          </a:xfrm>
        </p:spPr>
        <p:txBody>
          <a:bodyPr/>
          <a:lstStyle/>
          <a:p>
            <a:pPr marL="0" indent="0" algn="ctr">
              <a:buNone/>
            </a:pPr>
            <a:r>
              <a:rPr lang="ru-RU" sz="5400" b="1" dirty="0">
                <a:latin typeface="Constantia" panose="02030602050306030303" pitchFamily="18" charset="0"/>
              </a:rPr>
              <a:t>Зона относительной </a:t>
            </a:r>
            <a:r>
              <a:rPr lang="ru-RU" sz="5400" b="1" dirty="0">
                <a:solidFill>
                  <a:srgbClr val="00B0F0"/>
                </a:solidFill>
                <a:latin typeface="Constantia" panose="02030602050306030303" pitchFamily="18" charset="0"/>
              </a:rPr>
              <a:t>слабости</a:t>
            </a:r>
            <a:r>
              <a:rPr lang="ru-RU" sz="5400" b="1" dirty="0">
                <a:latin typeface="Constantia" panose="02030602050306030303" pitchFamily="18" charset="0"/>
              </a:rPr>
              <a:t>: </a:t>
            </a:r>
          </a:p>
          <a:p>
            <a:pPr marL="0" indent="0" algn="ctr">
              <a:buNone/>
            </a:pPr>
            <a:r>
              <a:rPr lang="ru-RU" sz="5400" b="1" dirty="0">
                <a:latin typeface="Constantia" panose="02030602050306030303" pitchFamily="18" charset="0"/>
              </a:rPr>
              <a:t>умение находить в тексте </a:t>
            </a:r>
            <a:r>
              <a:rPr lang="ru-RU" sz="5400" b="1" dirty="0">
                <a:solidFill>
                  <a:srgbClr val="00B0F0"/>
                </a:solidFill>
                <a:latin typeface="Constantia" panose="02030602050306030303" pitchFamily="18" charset="0"/>
              </a:rPr>
              <a:t>информацию</a:t>
            </a:r>
            <a:r>
              <a:rPr lang="ru-RU" sz="5400" b="1" dirty="0">
                <a:latin typeface="Constantia" panose="02030602050306030303" pitchFamily="18" charset="0"/>
              </a:rPr>
              <a:t>, изложенную </a:t>
            </a:r>
          </a:p>
          <a:p>
            <a:pPr marL="0" indent="0" algn="ctr">
              <a:buNone/>
            </a:pPr>
            <a:r>
              <a:rPr lang="ru-RU" sz="5400" b="1" dirty="0">
                <a:solidFill>
                  <a:srgbClr val="00B0F0"/>
                </a:solidFill>
                <a:latin typeface="Constantia" panose="02030602050306030303" pitchFamily="18" charset="0"/>
              </a:rPr>
              <a:t>в явном виде</a:t>
            </a:r>
          </a:p>
        </p:txBody>
      </p:sp>
    </p:spTree>
    <p:extLst>
      <p:ext uri="{BB962C8B-B14F-4D97-AF65-F5344CB8AC3E}">
        <p14:creationId xmlns:p14="http://schemas.microsoft.com/office/powerpoint/2010/main" val="313339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53544" y="476672"/>
            <a:ext cx="1169551" cy="5589240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ПРОЕКТИРОВАНИЕ </a:t>
            </a:r>
          </a:p>
          <a:p>
            <a:pPr algn="ctr"/>
            <a:r>
              <a:rPr lang="ru-RU" altLang="ru-RU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СОВРЕМЕННОГО УРОКА</a:t>
            </a:r>
            <a:endParaRPr lang="ru-RU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15" name="Прямоугольник 2"/>
          <p:cNvSpPr>
            <a:spLocks noGrp="1" noChangeArrowheads="1"/>
          </p:cNvSpPr>
          <p:nvPr>
            <p:ph idx="10"/>
          </p:nvPr>
        </p:nvSpPr>
        <p:spPr bwMode="auto">
          <a:xfrm>
            <a:off x="1091927" y="1772816"/>
            <a:ext cx="8027672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q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предполагает конструирование урока как  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целостный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продукт;</a:t>
            </a:r>
          </a:p>
          <a:p>
            <a:pPr marL="342900" indent="-342900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q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строится как 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рассуждение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: тезис, аргументы, выводы;</a:t>
            </a:r>
          </a:p>
          <a:p>
            <a:pPr marL="342900" indent="-342900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q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позволяет свободно сформулировать единую 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цель – конечный результат;</a:t>
            </a:r>
          </a:p>
          <a:p>
            <a:pPr marL="342900" indent="-342900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q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формирует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системное мышление;</a:t>
            </a:r>
          </a:p>
          <a:p>
            <a:pPr marL="342900" indent="-342900">
              <a:spcBef>
                <a:spcPct val="0"/>
              </a:spcBef>
              <a:buClr>
                <a:srgbClr val="00B0F0"/>
              </a:buClr>
              <a:buFont typeface="Wingdings" panose="05000000000000000000" pitchFamily="2" charset="2"/>
              <a:buChar char="q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мобильная свободная форма,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   </a:t>
            </a:r>
            <a:r>
              <a:rPr lang="ru-RU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открытое </a:t>
            </a:r>
            <a:r>
              <a:rPr lang="ru-RU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внетекстовое</a:t>
            </a:r>
            <a:r>
              <a:rPr lang="ru-RU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пространство.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ru-RU" alt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4566E0FA-1203-42EC-B539-2B7ED2CC6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629" y="8032"/>
            <a:ext cx="7524328" cy="1152128"/>
          </a:xfr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</p:spPr>
        <p:txBody>
          <a:bodyPr/>
          <a:lstStyle/>
          <a:p>
            <a:pPr algn="ctr"/>
            <a:r>
              <a:rPr lang="ru-RU" alt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ТЕКСТ</a:t>
            </a:r>
            <a:r>
              <a:rPr lang="ru-RU" altLang="ru-RU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3600" dirty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anose="02020603050405020304" pitchFamily="18" charset="0"/>
              </a:rPr>
              <a:t>КАК ФОРМА ОРГАНИЗАЦИИ УРОКА</a:t>
            </a:r>
            <a:endParaRPr lang="ru-RU" sz="24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984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AACA4-AFE1-450B-846C-D2C5F210E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4" y="228600"/>
            <a:ext cx="6696075" cy="896144"/>
          </a:xfrm>
        </p:spPr>
        <p:txBody>
          <a:bodyPr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РАБОТА С МНОЖЕСТВЕННЫМИ ТЕКСТАМИ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490386-8016-45CE-94E1-3BF612B01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556792"/>
            <a:ext cx="8352928" cy="4114800"/>
          </a:xfrm>
        </p:spPr>
        <p:txBody>
          <a:bodyPr/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Комплексность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Проблемность (внеучебный контекст)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Неопределённость в способах деятельности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Альтернативность позиций и точек зрения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Скажи по-другому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Перенос ситуации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Проницательный читатель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Множественный текст (многофункциональный)</a:t>
            </a: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BD6D1E-836F-415D-8FA5-034D83E7A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375" y="5239721"/>
            <a:ext cx="2202350" cy="13896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61650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62A6E-EDBF-43A5-9F42-31B165076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8115300" cy="936104"/>
          </a:xfrm>
        </p:spPr>
        <p:txBody>
          <a:bodyPr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ФОРМЫ РАБОТЫ 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 ИНФОРМАЦИОННЫМИ ИСТОЧНИКАМИ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960CD7C-229B-4127-9C55-5DACAA131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052736"/>
            <a:ext cx="8280920" cy="5256584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endParaRPr lang="ru-RU" sz="2000" b="1" i="1" dirty="0">
              <a:latin typeface="Constantia" panose="020306020503060303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Создание мотивирующей учебной ситуации.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Разнообразные форматы предоставления информации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Маска проницательного и простодушного читателя.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Преобразование (восстановление) таблицы, схемы, классификации.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Работа с абстрактными понятиями.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Визуализация информации.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Выявление и анализ противоречий.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Диалог с текстом.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Ассоциативные ряды.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Учебные исследования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Проекты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Кейсы, ролевые и деловые игры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Творческие задания, эксперименты.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2000" b="1" i="1" dirty="0">
              <a:latin typeface="Constantia" panose="020306020503060303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000" b="1" i="1" dirty="0">
              <a:latin typeface="Constantia" panose="02030602050306030303" pitchFamily="18" charset="0"/>
            </a:endParaRPr>
          </a:p>
          <a:p>
            <a:endParaRPr lang="ru-RU" sz="2000" b="1" i="1" dirty="0">
              <a:latin typeface="Constantia" panose="02030602050306030303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BEB735-C406-4600-8885-C435FE1F9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70" y="4077072"/>
            <a:ext cx="3841626" cy="2127738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230667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23497-0E51-48C7-9B2D-E512BA7A0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B36C55F-56EB-41C7-B26F-0C94F714F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899"/>
          <a:stretch/>
        </p:blipFill>
        <p:spPr>
          <a:xfrm>
            <a:off x="15770" y="0"/>
            <a:ext cx="9128233" cy="681266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523DB7E-0222-4B5A-8A79-E4B2BA9EB50E}"/>
              </a:ext>
            </a:extLst>
          </p:cNvPr>
          <p:cNvSpPr/>
          <p:nvPr/>
        </p:nvSpPr>
        <p:spPr>
          <a:xfrm>
            <a:off x="376192" y="239396"/>
            <a:ext cx="4771872" cy="3383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Довожу до Вашего сведения, что материалы для проведения единого городского педагогического совета 26.02.2022 (ссылки на видеоматериалы, презентации и т.д.) для вашего удобства размещены в личных кабинетах общеобразовательных организаций и районных отделов образования на сайте городской информационно-аналитической системы «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РостАиСТ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(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://</a:t>
            </a:r>
            <a:r>
              <a:rPr lang="en-US" sz="12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rostaist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.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ru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в разделе «Оценка качества – Функциональная грамотность – Материалы к педсовету». Материалы доступны бессрочно.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Для участия в мероприятии необходимо пройти по ссылке, которая размещена на сайте Управления образования города Ростова-на-Дону uobr.rostov-gorod.ru (в разделе Разное - Открытое управление - Расписание трансляций).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623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6955DB-1A73-45E5-BD14-92AEE982C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0"/>
            <a:ext cx="912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92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99B1E-997E-4F63-AA55-34AC384BB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856" y="116632"/>
            <a:ext cx="3715492" cy="533400"/>
          </a:xfrm>
        </p:spPr>
        <p:txBody>
          <a:bodyPr/>
          <a:lstStyle/>
          <a:p>
            <a:r>
              <a:rPr lang="ru-RU" dirty="0" err="1"/>
              <a:t>Метаумения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FDAB89-3204-40E2-BB20-083F5251B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7D6BA1-FEE3-4440-AFAB-CAA233259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0" y="908720"/>
            <a:ext cx="9114310" cy="600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10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CC18307-041C-4EE5-BA41-A39B8B143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2559" y="4"/>
            <a:ext cx="3289548" cy="24671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B0D2D6-D7A2-4CA0-ACDA-112E6E8996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7" t="2335" r="3137" b="2335"/>
          <a:stretch/>
        </p:blipFill>
        <p:spPr>
          <a:xfrm>
            <a:off x="3493990" y="10412"/>
            <a:ext cx="2526343" cy="32332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C9E98C-9AE4-4F89-9529-ABF11E446A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3" y="2919626"/>
            <a:ext cx="3289548" cy="24722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DE0F19-D02D-4414-9F0E-F6C020255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7908" y="2852940"/>
            <a:ext cx="1927773" cy="22821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22D3DA-F0DE-43D3-B70B-6B73ECA95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8385" y="171102"/>
            <a:ext cx="2808312" cy="21249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E8DFE6-BE99-4FC7-BF2E-0E93F8CDED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7326" y="3789044"/>
            <a:ext cx="4057146" cy="306311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E7F701-0B9A-4434-A993-DFED50F76517}"/>
              </a:ext>
            </a:extLst>
          </p:cNvPr>
          <p:cNvSpPr/>
          <p:nvPr/>
        </p:nvSpPr>
        <p:spPr>
          <a:xfrm>
            <a:off x="116349" y="57320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b="1" i="1" dirty="0">
                <a:latin typeface="Constantia" panose="02030602050306030303" pitchFamily="18" charset="0"/>
              </a:rPr>
              <a:t>Вы в ночном незнакомом городе. Ваши действия.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32C9A78-73B2-42D9-963F-DD9FF5197B6E}"/>
              </a:ext>
            </a:extLst>
          </p:cNvPr>
          <p:cNvSpPr/>
          <p:nvPr/>
        </p:nvSpPr>
        <p:spPr>
          <a:xfrm>
            <a:off x="6388812" y="2408035"/>
            <a:ext cx="2526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>
                <a:latin typeface="Constantia" panose="02030602050306030303" pitchFamily="18" charset="0"/>
              </a:rPr>
              <a:t>Создайте рекламный текст прогулки-экскурсии по ночному городу.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BDD30A-92B2-4F7D-A572-D3CE9A2A3AC3}"/>
              </a:ext>
            </a:extLst>
          </p:cNvPr>
          <p:cNvSpPr/>
          <p:nvPr/>
        </p:nvSpPr>
        <p:spPr>
          <a:xfrm>
            <a:off x="5036981" y="3744509"/>
            <a:ext cx="40571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bg1"/>
                </a:solidFill>
                <a:latin typeface="Constantia" panose="02030602050306030303" pitchFamily="18" charset="0"/>
              </a:rPr>
              <a:t>Вспомните историческое событие, которое происходило зимой и напишите мотивационный слоган о нём.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8D6E5-6390-4D17-9CA7-6F54AB50AB91}"/>
              </a:ext>
            </a:extLst>
          </p:cNvPr>
          <p:cNvSpPr txBox="1"/>
          <p:nvPr/>
        </p:nvSpPr>
        <p:spPr>
          <a:xfrm>
            <a:off x="1989857" y="1627050"/>
            <a:ext cx="299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chemeClr val="bg1"/>
                </a:solidFill>
                <a:latin typeface="Constantia" panose="02030602050306030303" pitchFamily="18" charset="0"/>
              </a:rPr>
              <a:t>Придумайте начало детективной истории.</a:t>
            </a:r>
          </a:p>
        </p:txBody>
      </p:sp>
      <p:pic>
        <p:nvPicPr>
          <p:cNvPr id="2" name="Wolfgang Amadeus Mozart - Ночная Серенада">
            <a:hlinkClick r:id="" action="ppaction://media"/>
            <a:extLst>
              <a:ext uri="{FF2B5EF4-FFF2-40B4-BE49-F238E27FC236}">
                <a16:creationId xmlns:a16="http://schemas.microsoft.com/office/drawing/2014/main" id="{A2FAAC99-951C-4304-A139-A703D69F9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49" y="62425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2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DACDE9A-7C2C-4FD8-8A9F-70C09869A4E3}"/>
              </a:ext>
            </a:extLst>
          </p:cNvPr>
          <p:cNvSpPr/>
          <p:nvPr/>
        </p:nvSpPr>
        <p:spPr>
          <a:xfrm>
            <a:off x="251520" y="4122401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Днем 14 декабря 1825 года, когда мятежные полки вышли на Сенатскую площадь, как отмечали современники, было умеренно морозно. </a:t>
            </a:r>
          </a:p>
          <a:p>
            <a:pPr algn="just"/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Ветер сырой, порывистый. Небо было скрыто густыми облаками. Во второй половине дня мороз усилился, а к закату выглянуло солнце. </a:t>
            </a:r>
          </a:p>
          <a:p>
            <a:pPr algn="just"/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Некоторые улицы были покрыты «ледяной корой», по которой звонко раздавался конский топот, - признаки гололеда. </a:t>
            </a:r>
          </a:p>
          <a:p>
            <a:pPr algn="just"/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Нева уже замерзла, и шедшая на помощь восставшим рота лейб-гвардии Гренадерского полка, двигаясь от своих казарм на Петербургской стороне, добралась до площади по льду Невы.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67971-FAF8-4CAA-B171-1512594E5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509" y="0"/>
            <a:ext cx="5715111" cy="38899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72ED10-2E50-47D2-B5F9-DC91E91BC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132856"/>
            <a:ext cx="2771800" cy="1757072"/>
          </a:xfrm>
          <a:prstGeom prst="rect">
            <a:avLst/>
          </a:prstGeom>
        </p:spPr>
      </p:pic>
      <p:pic>
        <p:nvPicPr>
          <p:cNvPr id="1026" name="Picture 2" descr="https://cdn.monetnik.ru/storage/market-lot/91/97/188991/658751_big.jpg">
            <a:extLst>
              <a:ext uri="{FF2B5EF4-FFF2-40B4-BE49-F238E27FC236}">
                <a16:creationId xmlns:a16="http://schemas.microsoft.com/office/drawing/2014/main" id="{815B2B74-D79E-42B5-A897-0B77DD749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" t="1998" r="1548" b="1998"/>
          <a:stretch/>
        </p:blipFill>
        <p:spPr bwMode="auto">
          <a:xfrm>
            <a:off x="-12985" y="4"/>
            <a:ext cx="1953715" cy="19003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89E531-8140-4708-8C8B-F925F7399C21}"/>
              </a:ext>
            </a:extLst>
          </p:cNvPr>
          <p:cNvSpPr txBox="1"/>
          <p:nvPr/>
        </p:nvSpPr>
        <p:spPr>
          <a:xfrm>
            <a:off x="3400780" y="3059668"/>
            <a:ext cx="5040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chemeClr val="bg1"/>
                </a:solidFill>
                <a:latin typeface="Constantia" panose="02030602050306030303" pitchFamily="18" charset="0"/>
              </a:rPr>
              <a:t>Вспомните понятия из курса истории и обществознания, которые помогут рассказать об этом событии.</a:t>
            </a:r>
          </a:p>
        </p:txBody>
      </p:sp>
    </p:spTree>
    <p:extLst>
      <p:ext uri="{BB962C8B-B14F-4D97-AF65-F5344CB8AC3E}">
        <p14:creationId xmlns:p14="http://schemas.microsoft.com/office/powerpoint/2010/main" val="45513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99E5FD-E798-452C-921A-071B0AC0B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216769"/>
            <a:ext cx="6192688" cy="25922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0C8C59-6608-49E2-B3BB-4B7B2CB6B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572000" cy="3816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A44501-01A6-467A-8987-07F5EE379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0"/>
            <a:ext cx="4355976" cy="381606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D9A4CC5-C8F3-4909-A319-40F63670BE46}"/>
              </a:ext>
            </a:extLst>
          </p:cNvPr>
          <p:cNvSpPr/>
          <p:nvPr/>
        </p:nvSpPr>
        <p:spPr>
          <a:xfrm>
            <a:off x="1763688" y="3757744"/>
            <a:ext cx="6390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Constantia" panose="02030602050306030303" pitchFamily="18" charset="0"/>
              </a:rPr>
              <a:t>Создайте текст сводки погоды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B9CF9C-6D96-4C35-ABE2-1A668156B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8" y="5445224"/>
            <a:ext cx="1109568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0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>
            <a:extLst>
              <a:ext uri="{FF2B5EF4-FFF2-40B4-BE49-F238E27FC236}">
                <a16:creationId xmlns:a16="http://schemas.microsoft.com/office/drawing/2014/main" id="{A1186F22-6F20-4E41-AB96-06AC035EE8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72516" y="548680"/>
            <a:ext cx="9145016" cy="4369544"/>
          </a:xfrm>
        </p:spPr>
        <p:txBody>
          <a:bodyPr/>
          <a:lstStyle/>
          <a:p>
            <a:br>
              <a:rPr lang="ru-RU" alt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br>
              <a:rPr lang="ru-RU" alt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altLang="ru-RU" sz="6600" b="1" dirty="0">
                <a:solidFill>
                  <a:srgbClr val="11C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ФУНКЦИОНАЛЬНАЯ ГРАМОТНОСТЬ</a:t>
            </a:r>
            <a:br>
              <a:rPr lang="ru-RU" altLang="ru-RU" sz="4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br>
              <a:rPr lang="ru-RU" altLang="ru-RU" sz="4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br>
              <a:rPr lang="ru-RU" alt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br>
              <a:rPr lang="ru-RU" alt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alt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Вызов времени?</a:t>
            </a:r>
            <a:r>
              <a:rPr lang="ru-RU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br>
              <a:rPr lang="ru-RU" altLang="ru-RU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br>
              <a:rPr lang="ru-RU" altLang="ru-RU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br>
              <a:rPr lang="ru-RU" altLang="ru-RU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altLang="ru-RU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endParaRPr lang="en-US" altLang="ru-RU" sz="3600" dirty="0">
              <a:solidFill>
                <a:srgbClr val="00B0F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EF6F829-44D0-49EF-83AC-48CFB9B25B5C}"/>
              </a:ext>
            </a:extLst>
          </p:cNvPr>
          <p:cNvSpPr txBox="1">
            <a:spLocks/>
          </p:cNvSpPr>
          <p:nvPr/>
        </p:nvSpPr>
        <p:spPr bwMode="auto">
          <a:xfrm>
            <a:off x="71500" y="5018305"/>
            <a:ext cx="9001000" cy="142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r>
              <a:rPr lang="ru-RU" sz="6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Учимся для жизни – </a:t>
            </a:r>
            <a:br>
              <a:rPr lang="ru-RU" sz="6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6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стремимся в будущее</a:t>
            </a:r>
          </a:p>
        </p:txBody>
      </p:sp>
    </p:spTree>
    <p:extLst>
      <p:ext uri="{BB962C8B-B14F-4D97-AF65-F5344CB8AC3E}">
        <p14:creationId xmlns:p14="http://schemas.microsoft.com/office/powerpoint/2010/main" val="4128687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618E20C7-FF10-4E33-AE41-622EE0A44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987" y="4941172"/>
            <a:ext cx="2211806" cy="16623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53C535-70FD-495F-AAF7-06BFEAF63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078" y="944724"/>
            <a:ext cx="3167205" cy="49685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FDC1C7-E61D-4024-9698-891A0E0DA4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46" t="7971" r="9891" b="14331"/>
          <a:stretch/>
        </p:blipFill>
        <p:spPr>
          <a:xfrm>
            <a:off x="6298927" y="294952"/>
            <a:ext cx="2496584" cy="36897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78F7EC-8735-44D1-8FF5-4254481EE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27" t="2409" r="8954" b="9021"/>
          <a:stretch/>
        </p:blipFill>
        <p:spPr>
          <a:xfrm>
            <a:off x="-14808" y="-22712"/>
            <a:ext cx="2592288" cy="206734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A59080D-10FB-47FA-9930-F59A2164580A}"/>
              </a:ext>
            </a:extLst>
          </p:cNvPr>
          <p:cNvSpPr/>
          <p:nvPr/>
        </p:nvSpPr>
        <p:spPr>
          <a:xfrm>
            <a:off x="2961665" y="104281"/>
            <a:ext cx="29064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Капли дождя, и снежинки почти всегда электрически заряжены. Почему?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35D4D88-0FFA-4FAF-92B7-9FCDDA83EEE4}"/>
              </a:ext>
            </a:extLst>
          </p:cNvPr>
          <p:cNvSpPr/>
          <p:nvPr/>
        </p:nvSpPr>
        <p:spPr>
          <a:xfrm>
            <a:off x="72622" y="2112996"/>
            <a:ext cx="24591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1400" b="1" i="1" dirty="0">
                <a:latin typeface="Constantia" panose="02030602050306030303" pitchFamily="18" charset="0"/>
              </a:rPr>
            </a:br>
            <a:r>
              <a:rPr lang="ru-RU" sz="1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Зачем электромонтёры во время работы по ремонту электрических сетей и установок надевают резиновые перчатки, резиновую обувь, становятся на резиновые коврики, пользуются инструментами с ручками из пластмассы?</a:t>
            </a:r>
            <a:endParaRPr lang="ru-RU" sz="1400" b="1" i="1" dirty="0">
              <a:latin typeface="Constantia" panose="02030602050306030303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31CCC4-A2BD-4A28-8269-712DCD878E3E}"/>
              </a:ext>
            </a:extLst>
          </p:cNvPr>
          <p:cNvSpPr/>
          <p:nvPr/>
        </p:nvSpPr>
        <p:spPr>
          <a:xfrm>
            <a:off x="6447749" y="4313602"/>
            <a:ext cx="2376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Constantia" panose="02030602050306030303" pitchFamily="18" charset="0"/>
              </a:rPr>
              <a:t>Сформулируйте текст-инструкцию по обслуживанию уличных фонарей.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5E42E61-5F07-4076-9FDF-6C3C0D37BA62}"/>
              </a:ext>
            </a:extLst>
          </p:cNvPr>
          <p:cNvSpPr/>
          <p:nvPr/>
        </p:nvSpPr>
        <p:spPr>
          <a:xfrm>
            <a:off x="5987852" y="5678623"/>
            <a:ext cx="31672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Сформулируйте задачу по алгебре, геометрии на основании одного из изображений.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9679E-E011-4C43-9233-B75EA209CE7D}"/>
              </a:ext>
            </a:extLst>
          </p:cNvPr>
          <p:cNvSpPr txBox="1"/>
          <p:nvPr/>
        </p:nvSpPr>
        <p:spPr>
          <a:xfrm>
            <a:off x="2597923" y="6061454"/>
            <a:ext cx="3552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Что объединяет все изображения?</a:t>
            </a:r>
          </a:p>
        </p:txBody>
      </p:sp>
    </p:spTree>
    <p:extLst>
      <p:ext uri="{BB962C8B-B14F-4D97-AF65-F5344CB8AC3E}">
        <p14:creationId xmlns:p14="http://schemas.microsoft.com/office/powerpoint/2010/main" val="2241867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FD5B64-DA16-44B1-A95E-1D850E558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9" y="4"/>
            <a:ext cx="3173819" cy="31738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F980CC-089F-4F2B-A3C8-E3794581B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961" y="25068"/>
            <a:ext cx="3173819" cy="31738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2392A7-31E5-4102-8FCD-2E5FA4D05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601" y="3236124"/>
            <a:ext cx="2447471" cy="17650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69B8F6-D89A-45DA-BA56-09D0BB796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354674"/>
            <a:ext cx="2514600" cy="2514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7EED3C-E503-4F26-B3A1-89EFC2AE3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182" y="4873338"/>
            <a:ext cx="2633449" cy="19427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99AE2B-15FB-4AF8-B152-1E20D5285E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428" y="4118622"/>
            <a:ext cx="4108525" cy="27804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E8DD62-C029-47D6-B635-E4D194954D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043" y="3396423"/>
            <a:ext cx="2703803" cy="24482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C5832D-E0CB-4609-9589-5E366394B0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838" t="34569" r="13953" b="8082"/>
          <a:stretch/>
        </p:blipFill>
        <p:spPr>
          <a:xfrm>
            <a:off x="2921272" y="2869274"/>
            <a:ext cx="3339325" cy="213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06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A94B4854-1AC9-4003-A612-B60C8B204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764704"/>
            <a:ext cx="8352928" cy="6408712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ЧИТАТЕЛЬСКАЯ НЕ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ГРАМОТНОСТЬ</a:t>
            </a:r>
          </a:p>
          <a:p>
            <a:pPr marL="0" indent="0" algn="ctr">
              <a:buNone/>
            </a:pP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indent="0" algn="ctr">
              <a:buNone/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– </a:t>
            </a: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ФАКТОР </a:t>
            </a:r>
            <a:r>
              <a:rPr lang="ru-RU" sz="6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РИСКА </a:t>
            </a:r>
            <a:endParaRPr lang="ru-RU" sz="4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indent="0" algn="ctr">
              <a:buNone/>
            </a:pP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indent="0" algn="ctr">
              <a:buNone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СОВРЕМЕННОГО 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34849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>
            <a:extLst>
              <a:ext uri="{FF2B5EF4-FFF2-40B4-BE49-F238E27FC236}">
                <a16:creationId xmlns:a16="http://schemas.microsoft.com/office/drawing/2014/main" id="{0CB7D83E-F092-460C-AE6A-C399909F8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-21777"/>
            <a:ext cx="6624736" cy="6914137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25887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>
            <a:extLst>
              <a:ext uri="{FF2B5EF4-FFF2-40B4-BE49-F238E27FC236}">
                <a16:creationId xmlns:a16="http://schemas.microsoft.com/office/drawing/2014/main" id="{5215C1BE-75ED-4F46-A26B-8D78086F8D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576" y="116632"/>
            <a:ext cx="7920880" cy="1008112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ФУНКЦИОНАЛЬНАЯ </a:t>
            </a:r>
            <a:br>
              <a:rPr lang="ru-RU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ГРАМОТНОСТЬ </a:t>
            </a:r>
            <a:endParaRPr lang="ru-RU" altLang="ru-RU" sz="3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9DEDBB-CF82-4450-BBC6-B3CAA6B02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40768"/>
            <a:ext cx="6840760" cy="5517232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Способность человека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вступать в отношения с 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внешней средой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 максимально быстро 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адаптироваться и функционировать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 ней. </a:t>
            </a:r>
          </a:p>
          <a:p>
            <a:pPr marL="0" indent="0" algn="ctr">
              <a:buNone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indent="0" algn="ctr">
              <a:buNone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indent="0" algn="ctr">
              <a:buNone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Уровень знаний, умений и навыков, обеспечивающий нормальное функционирование личности в системе социальных отношений, который считается </a:t>
            </a:r>
            <a:r>
              <a:rPr lang="ru-RU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минимально необходимым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для осуществления жизнедеятельности личности в конкретной культурной среде. </a:t>
            </a:r>
          </a:p>
          <a:p>
            <a:pPr algn="ctr"/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53342-FC8E-476C-A60B-3875CA3B3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114" y="2308086"/>
            <a:ext cx="2911465" cy="2241828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438161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2B164-91C0-40AF-B713-15BFD9A7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84" y="152684"/>
            <a:ext cx="7236296" cy="1184176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ФОРМИРОВАНИЕ</a:t>
            </a:r>
            <a:br>
              <a:rPr lang="ru-RU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28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ФУНКЦИОНАЛЬНОЙ ГРАМОТНОСТИ</a:t>
            </a:r>
            <a:endParaRPr lang="ru-RU" sz="3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633B17-C4E4-4944-AD39-393E5C142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844824"/>
            <a:ext cx="8352928" cy="4536504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Процесс</a:t>
            </a:r>
            <a:r>
              <a:rPr lang="ru-RU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,</a:t>
            </a:r>
            <a:r>
              <a:rPr lang="ru-RU" sz="2800" b="1" dirty="0">
                <a:latin typeface="Constantia" panose="02030602050306030303" pitchFamily="18" charset="0"/>
              </a:rPr>
              <a:t> который требует от учителя использования </a:t>
            </a:r>
            <a:r>
              <a:rPr lang="ru-RU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современных</a:t>
            </a:r>
            <a:r>
              <a:rPr lang="ru-RU" sz="2800" b="1" dirty="0">
                <a:solidFill>
                  <a:srgbClr val="00B0F0"/>
                </a:solidFill>
                <a:latin typeface="Constantia" panose="02030602050306030303" pitchFamily="18" charset="0"/>
              </a:rPr>
              <a:t> </a:t>
            </a:r>
            <a:r>
              <a:rPr lang="ru-RU" sz="2800" b="1" dirty="0">
                <a:latin typeface="Constantia" panose="02030602050306030303" pitchFamily="18" charset="0"/>
              </a:rPr>
              <a:t>форм и методов обучения.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Цель:</a:t>
            </a:r>
            <a:r>
              <a:rPr lang="ru-RU" sz="2800" b="1" dirty="0">
                <a:latin typeface="Constantia" panose="02030602050306030303" pitchFamily="18" charset="0"/>
              </a:rPr>
              <a:t> воспитать инициативную, самостоятельно, творчески мыслящую личность. </a:t>
            </a:r>
          </a:p>
          <a:p>
            <a:pPr marL="0" indent="0" algn="ctr">
              <a:buNone/>
            </a:pPr>
            <a:endParaRPr lang="ru-RU" sz="2800" b="1" dirty="0">
              <a:latin typeface="Constantia" panose="02030602050306030303" pitchFamily="18" charset="0"/>
            </a:endParaRPr>
          </a:p>
          <a:p>
            <a:pPr marL="0" indent="0" algn="ctr">
              <a:buNone/>
            </a:pPr>
            <a:r>
              <a:rPr lang="ru-RU" sz="2800" b="1" dirty="0">
                <a:latin typeface="Constantia" panose="02030602050306030303" pitchFamily="18" charset="0"/>
              </a:rPr>
              <a:t>Функциональная грамотность - </a:t>
            </a:r>
            <a:r>
              <a:rPr 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индикатор </a:t>
            </a:r>
            <a:r>
              <a:rPr lang="ru-RU" sz="2800" b="1" dirty="0">
                <a:latin typeface="Constantia" panose="02030602050306030303" pitchFamily="18" charset="0"/>
              </a:rPr>
              <a:t>общественного благополучия.</a:t>
            </a:r>
          </a:p>
          <a:p>
            <a:endParaRPr lang="ru-RU" sz="2800" dirty="0">
              <a:latin typeface="Constantia" panose="0203060205030603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E392BA-C706-4329-84F9-B3F3355E0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22" b="91667" l="10000" r="90000">
                        <a14:foregroundMark x1="33111" y1="6889" x2="24778" y2="21667"/>
                        <a14:foregroundMark x1="30278" y1="23585" x2="35033" y2="25243"/>
                        <a14:foregroundMark x1="25770" y1="22013" x2="27491" y2="22613"/>
                        <a14:foregroundMark x1="43457" y1="25591" x2="53000" y2="15111"/>
                        <a14:foregroundMark x1="53000" y1="15111" x2="39667" y2="4333"/>
                        <a14:foregroundMark x1="37404" y1="4778" x2="33444" y2="5556"/>
                        <a14:foregroundMark x1="38667" y1="20111" x2="37667" y2="20778"/>
                        <a14:foregroundMark x1="39556" y1="18778" x2="40889" y2="19111"/>
                        <a14:foregroundMark x1="38889" y1="17556" x2="39889" y2="15000"/>
                        <a14:foregroundMark x1="46333" y1="27556" x2="48889" y2="27556"/>
                        <a14:foregroundMark x1="51222" y1="31111" x2="51222" y2="31111"/>
                        <a14:foregroundMark x1="54111" y1="34333" x2="54111" y2="34333"/>
                        <a14:foregroundMark x1="58556" y1="88444" x2="58556" y2="88444"/>
                        <a14:foregroundMark x1="56333" y1="91667" x2="56333" y2="91667"/>
                        <a14:foregroundMark x1="53169" y1="90864" x2="56000" y2="90333"/>
                        <a14:backgroundMark x1="24778" y1="22000" x2="25778" y2="22000"/>
                        <a14:backgroundMark x1="24778" y1="22000" x2="24778" y2="20444"/>
                        <a14:backgroundMark x1="39556" y1="27556" x2="36000" y2="25889"/>
                        <a14:backgroundMark x1="41889" y1="27556" x2="36000" y2="25889"/>
                        <a14:backgroundMark x1="27000" y1="23333" x2="30222" y2="23667"/>
                        <a14:backgroundMark x1="36667" y1="25889" x2="35444" y2="25889"/>
                        <a14:backgroundMark x1="42444" y1="26556" x2="41556" y2="27222"/>
                        <a14:backgroundMark x1="38556" y1="4444" x2="38556" y2="4444"/>
                        <a14:backgroundMark x1="37889" y1="4111" x2="39556" y2="4444"/>
                        <a14:backgroundMark x1="33111" y1="5778" x2="33111" y2="5778"/>
                        <a14:backgroundMark x1="44000" y1="26444" x2="42444" y2="26444"/>
                        <a14:backgroundMark x1="50222" y1="92444" x2="52444" y2="92111"/>
                        <a14:backgroundMark x1="50444" y1="91222" x2="47556" y2="8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564904"/>
            <a:ext cx="2924944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50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F6759C7-45FD-4938-B412-D04915F5E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821" y="162863"/>
            <a:ext cx="8786357" cy="1293897"/>
          </a:xfr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</p:spPr>
        <p:txBody>
          <a:bodyPr/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  <a:latin typeface="Constantia" panose="02030602050306030303" pitchFamily="18" charset="0"/>
              </a:rPr>
              <a:t>Приоритетной </a:t>
            </a:r>
            <a:r>
              <a:rPr lang="ru-RU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целью</a:t>
            </a: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  <a:latin typeface="Constantia" panose="02030602050306030303" pitchFamily="18" charset="0"/>
              </a:rPr>
              <a:t> становится </a:t>
            </a:r>
            <a:r>
              <a:rPr lang="ru-RU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формирование функциональной грамотности</a:t>
            </a:r>
            <a:endParaRPr lang="ru-RU" altLang="ru-RU" sz="2400" b="1" dirty="0">
              <a:solidFill>
                <a:srgbClr val="00B0F0"/>
              </a:solidFill>
              <a:latin typeface="Constantia" panose="02030602050306030303" pitchFamily="18" charset="0"/>
            </a:endParaRPr>
          </a:p>
          <a:p>
            <a:pPr marL="0" indent="0" algn="ctr">
              <a:buNone/>
            </a:pPr>
            <a:endParaRPr lang="ru-RU" sz="1800" dirty="0"/>
          </a:p>
        </p:txBody>
      </p:sp>
      <p:sp>
        <p:nvSpPr>
          <p:cNvPr id="6" name="Прямоугольник 6">
            <a:extLst>
              <a:ext uri="{FF2B5EF4-FFF2-40B4-BE49-F238E27FC236}">
                <a16:creationId xmlns:a16="http://schemas.microsoft.com/office/drawing/2014/main" id="{597340BA-D08E-43F0-A0F3-3CE5DDD85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81128"/>
            <a:ext cx="91440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Эффективное введение ФГОС: </a:t>
            </a:r>
          </a:p>
          <a:p>
            <a:pPr marL="171450" indent="-171450" algn="l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800" b="1" dirty="0">
                <a:solidFill>
                  <a:srgbClr val="000000"/>
                </a:solidFill>
                <a:latin typeface="Constantia" panose="02030602050306030303" pitchFamily="18" charset="0"/>
              </a:rPr>
              <a:t>реализация педагогических практик развивающего обучения </a:t>
            </a:r>
          </a:p>
          <a:p>
            <a:pPr marL="171450" indent="-171450" algn="l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800" b="1" dirty="0">
                <a:solidFill>
                  <a:srgbClr val="000000"/>
                </a:solidFill>
                <a:latin typeface="Constantia" panose="02030602050306030303" pitchFamily="18" charset="0"/>
              </a:rPr>
              <a:t>новая система учебных заданий и учебных ситуаций, формирующих ФГ</a:t>
            </a:r>
          </a:p>
          <a:p>
            <a:pPr marL="171450" indent="-171450" algn="l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800" b="1" dirty="0">
                <a:solidFill>
                  <a:srgbClr val="000000"/>
                </a:solidFill>
                <a:latin typeface="Constantia" panose="02030602050306030303" pitchFamily="18" charset="0"/>
              </a:rPr>
              <a:t>эффективные педагогические практики </a:t>
            </a:r>
          </a:p>
          <a:p>
            <a:pPr marL="171450" indent="-171450" algn="l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800" b="1" dirty="0">
                <a:solidFill>
                  <a:srgbClr val="000000"/>
                </a:solidFill>
                <a:latin typeface="Constantia" panose="02030602050306030303" pitchFamily="18" charset="0"/>
              </a:rPr>
              <a:t>повышение квалификации учителей </a:t>
            </a:r>
          </a:p>
          <a:p>
            <a:pPr marL="171450" indent="-171450" algn="l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Constantia" panose="02030602050306030303" pitchFamily="18" charset="0"/>
              </a:rPr>
              <a:t>решение контекстных задач в рамках уроков по всем предметам учебного плана.</a:t>
            </a:r>
          </a:p>
          <a:p>
            <a:pPr algn="l" eaLnBrk="1" hangingPunct="1">
              <a:spcBef>
                <a:spcPct val="0"/>
              </a:spcBef>
              <a:buNone/>
            </a:pPr>
            <a:endParaRPr lang="ru-RU" altLang="ru-RU" sz="18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 i="1" dirty="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CC8B80C4-6291-42A2-B941-D005FCA06754}"/>
              </a:ext>
            </a:extLst>
          </p:cNvPr>
          <p:cNvSpPr txBox="1">
            <a:spLocks/>
          </p:cNvSpPr>
          <p:nvPr/>
        </p:nvSpPr>
        <p:spPr bwMode="auto">
          <a:xfrm>
            <a:off x="172008" y="1537867"/>
            <a:ext cx="8786357" cy="1205256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altLang="ru-RU" sz="2800" b="1" dirty="0">
                <a:solidFill>
                  <a:schemeClr val="accent5">
                    <a:lumMod val="25000"/>
                  </a:schemeClr>
                </a:solidFill>
                <a:latin typeface="Constantia" panose="02030602050306030303" pitchFamily="18" charset="0"/>
              </a:rPr>
              <a:t>Функциональная грамотность – это </a:t>
            </a:r>
            <a:r>
              <a:rPr lang="ru-RU" alt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не</a:t>
            </a:r>
            <a:r>
              <a:rPr lang="ru-RU" altLang="ru-RU" sz="4000" b="1" dirty="0">
                <a:solidFill>
                  <a:schemeClr val="accent5">
                    <a:lumMod val="2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ru-RU" altLang="ru-RU" sz="2800" b="1" dirty="0">
                <a:solidFill>
                  <a:schemeClr val="accent5">
                    <a:lumMod val="25000"/>
                  </a:schemeClr>
                </a:solidFill>
                <a:latin typeface="Constantia" panose="02030602050306030303" pitchFamily="18" charset="0"/>
              </a:rPr>
              <a:t>новые знания или новые грамотности!</a:t>
            </a:r>
          </a:p>
          <a:p>
            <a:pPr marL="0" indent="0" algn="ctr">
              <a:buFontTx/>
              <a:buNone/>
            </a:pPr>
            <a:endParaRPr lang="ru-RU" sz="160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2F3836A-8284-4D98-AE60-4E0EBA4002F9}"/>
              </a:ext>
            </a:extLst>
          </p:cNvPr>
          <p:cNvSpPr/>
          <p:nvPr/>
        </p:nvSpPr>
        <p:spPr bwMode="auto">
          <a:xfrm>
            <a:off x="132561" y="2833334"/>
            <a:ext cx="2808312" cy="76713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tantia" panose="02030602050306030303" pitchFamily="18" charset="0"/>
              </a:rPr>
              <a:t>ЛИЧНОСТНЫЕ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7F2E8C4-9100-46A8-A133-1A1AC9E94B9C}"/>
              </a:ext>
            </a:extLst>
          </p:cNvPr>
          <p:cNvSpPr/>
          <p:nvPr/>
        </p:nvSpPr>
        <p:spPr bwMode="auto">
          <a:xfrm>
            <a:off x="2317620" y="3339542"/>
            <a:ext cx="4392487" cy="100800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МЕТА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Constantia" panose="02030602050306030303" pitchFamily="18" charset="0"/>
              </a:rPr>
              <a:t>ПРЕДМЕТНЫЕ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3C683CF-B4B6-4811-A945-32506DEB2469}"/>
              </a:ext>
            </a:extLst>
          </p:cNvPr>
          <p:cNvSpPr/>
          <p:nvPr/>
        </p:nvSpPr>
        <p:spPr bwMode="auto">
          <a:xfrm>
            <a:off x="6086853" y="2813709"/>
            <a:ext cx="2808312" cy="76713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tantia" panose="02030602050306030303" pitchFamily="18" charset="0"/>
              </a:rPr>
              <a:t>ПРЕДМЕТНЫЕ</a:t>
            </a:r>
          </a:p>
        </p:txBody>
      </p:sp>
    </p:spTree>
    <p:extLst>
      <p:ext uri="{BB962C8B-B14F-4D97-AF65-F5344CB8AC3E}">
        <p14:creationId xmlns:p14="http://schemas.microsoft.com/office/powerpoint/2010/main" val="1560190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79C780-04E2-473B-BDC5-1EE056212C5F}"/>
              </a:ext>
            </a:extLst>
          </p:cNvPr>
          <p:cNvSpPr/>
          <p:nvPr/>
        </p:nvSpPr>
        <p:spPr>
          <a:xfrm>
            <a:off x="208904" y="3208898"/>
            <a:ext cx="849812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</p:spPr>
        <p:txBody>
          <a:bodyPr wrap="square">
            <a:spAutoFit/>
          </a:bodyPr>
          <a:lstStyle/>
          <a:p>
            <a:pPr marL="0" indent="0" algn="l">
              <a:buFontTx/>
              <a:buNone/>
              <a:defRPr/>
            </a:pP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Constantia" panose="02030602050306030303" pitchFamily="18" charset="0"/>
              </a:rPr>
              <a:t>Провести циклы семинаров-практикумов и мастер-классов, направленных на совместную работу по формированию функциональной грамотности.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F82D8C-BE85-45F4-949A-120EF860DB87}"/>
              </a:ext>
            </a:extLst>
          </p:cNvPr>
          <p:cNvSpPr/>
          <p:nvPr/>
        </p:nvSpPr>
        <p:spPr>
          <a:xfrm>
            <a:off x="208904" y="1526038"/>
            <a:ext cx="849812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</p:spPr>
        <p:txBody>
          <a:bodyPr wrap="square">
            <a:spAutoFit/>
          </a:bodyPr>
          <a:lstStyle/>
          <a:p>
            <a:pPr marL="0" indent="0" algn="l">
              <a:buFontTx/>
              <a:buNone/>
              <a:defRPr/>
            </a:pPr>
            <a:r>
              <a:rPr lang="ru-RU" b="1" dirty="0">
                <a:latin typeface="Constantia" panose="02030602050306030303" pitchFamily="18" charset="0"/>
              </a:rPr>
              <a:t>Перестроить методическую работу</a:t>
            </a:r>
            <a:r>
              <a:rPr lang="ru-RU" dirty="0">
                <a:latin typeface="Constantia" panose="02030602050306030303" pitchFamily="18" charset="0"/>
              </a:rPr>
              <a:t>, </a:t>
            </a:r>
            <a:r>
              <a:rPr lang="ru-RU" b="1" dirty="0">
                <a:latin typeface="Constantia" panose="02030602050306030303" pitchFamily="18" charset="0"/>
              </a:rPr>
              <a:t>создать механизмы мотивации учителей, организации сотрудничества и обмена опытом, а также поощрения работы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9F5D7-C672-4A7F-AC8F-83A99A96BB9B}"/>
              </a:ext>
            </a:extLst>
          </p:cNvPr>
          <p:cNvSpPr txBox="1"/>
          <p:nvPr/>
        </p:nvSpPr>
        <p:spPr>
          <a:xfrm>
            <a:off x="1919521" y="260648"/>
            <a:ext cx="6909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Задачи методической работы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3A61D5-357C-4AE6-9C9F-405ED4E3D887}"/>
              </a:ext>
            </a:extLst>
          </p:cNvPr>
          <p:cNvSpPr txBox="1"/>
          <p:nvPr/>
        </p:nvSpPr>
        <p:spPr>
          <a:xfrm>
            <a:off x="208904" y="4891758"/>
            <a:ext cx="8498126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pPr marL="0" indent="0" algn="l">
              <a:buFontTx/>
              <a:buNone/>
              <a:defRPr/>
            </a:pPr>
            <a:r>
              <a:rPr lang="ru-RU" b="1" dirty="0">
                <a:latin typeface="Constantia" panose="02030602050306030303" pitchFamily="18" charset="0"/>
              </a:rPr>
              <a:t>Обеспечить учителей учебными материалами нового поколения</a:t>
            </a:r>
            <a:endParaRPr lang="ru-RU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83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:a16="http://schemas.microsoft.com/office/drawing/2014/main" id="{67DB80B1-7D0B-49FD-9601-AEF259484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104303"/>
            <a:ext cx="6883844" cy="896144"/>
          </a:xfrm>
        </p:spPr>
        <p:txBody>
          <a:bodyPr/>
          <a:lstStyle/>
          <a:p>
            <a:pPr algn="ctr"/>
            <a:r>
              <a:rPr lang="ru-RU" alt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Учитель в процессе развития</a:t>
            </a:r>
            <a:br>
              <a:rPr lang="ru-RU" alt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altLang="ru-RU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функциональной грамотности</a:t>
            </a:r>
            <a:endParaRPr lang="ru-RU" altLang="ru-RU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17412" name="Номер слайда 3">
            <a:extLst>
              <a:ext uri="{FF2B5EF4-FFF2-40B4-BE49-F238E27FC236}">
                <a16:creationId xmlns:a16="http://schemas.microsoft.com/office/drawing/2014/main" id="{B242900A-E91C-4787-B224-66CE4FD105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2342ED-4612-40F5-861D-3A2E1CA347FE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4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282636-3508-4D9B-B40C-4EB7491DD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8760"/>
            <a:ext cx="8748972" cy="50768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владеть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800" b="1" dirty="0">
                <a:solidFill>
                  <a:schemeClr val="tx1">
                    <a:lumMod val="50000"/>
                  </a:schemeClr>
                </a:solidFill>
                <a:latin typeface="Constantia" panose="02030602050306030303" pitchFamily="18" charset="0"/>
              </a:rPr>
              <a:t>основными понятиями, связанными с ФГ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800" b="1" dirty="0">
                <a:solidFill>
                  <a:schemeClr val="tx1">
                    <a:lumMod val="50000"/>
                  </a:schemeClr>
                </a:solidFill>
                <a:latin typeface="Constantia" panose="02030602050306030303" pitchFamily="18" charset="0"/>
              </a:rPr>
              <a:t>практиками формирования и оценки ФГ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800" b="1" dirty="0">
                <a:solidFill>
                  <a:schemeClr val="tx1">
                    <a:lumMod val="50000"/>
                  </a:schemeClr>
                </a:solidFill>
                <a:latin typeface="Constantia" panose="02030602050306030303" pitchFamily="18" charset="0"/>
              </a:rPr>
              <a:t>практиками развивающего обучения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800" b="1" dirty="0">
                <a:solidFill>
                  <a:schemeClr val="tx1">
                    <a:lumMod val="50000"/>
                  </a:schemeClr>
                </a:solidFill>
                <a:latin typeface="Constantia" panose="02030602050306030303" pitchFamily="18" charset="0"/>
              </a:rPr>
              <a:t>технологией формирующего оценивания с учетом критериально-уровневого подхода</a:t>
            </a:r>
          </a:p>
          <a:p>
            <a:pPr marL="0" indent="0"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уметь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800" b="1" dirty="0">
                <a:solidFill>
                  <a:schemeClr val="tx1">
                    <a:lumMod val="50000"/>
                  </a:schemeClr>
                </a:solidFill>
                <a:latin typeface="Constantia" panose="02030602050306030303" pitchFamily="18" charset="0"/>
              </a:rPr>
              <a:t>отбирать / разрабатывать учебные задания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800" b="1" dirty="0">
                <a:solidFill>
                  <a:schemeClr val="tx1">
                    <a:lumMod val="50000"/>
                  </a:schemeClr>
                </a:solidFill>
                <a:latin typeface="Constantia" panose="02030602050306030303" pitchFamily="18" charset="0"/>
              </a:rPr>
              <a:t>уметь работать в межпредметной команде учителей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sz="2800" b="1" dirty="0">
              <a:solidFill>
                <a:schemeClr val="tx1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2CCE15-6704-4D7D-8678-DC85CA06A9EE}"/>
              </a:ext>
            </a:extLst>
          </p:cNvPr>
          <p:cNvSpPr/>
          <p:nvPr/>
        </p:nvSpPr>
        <p:spPr>
          <a:xfrm>
            <a:off x="755576" y="404664"/>
            <a:ext cx="8280920" cy="561662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74B34718-3101-4837-B365-C4B5DF7AAAD7}"/>
              </a:ext>
            </a:extLst>
          </p:cNvPr>
          <p:cNvSpPr/>
          <p:nvPr/>
        </p:nvSpPr>
        <p:spPr>
          <a:xfrm>
            <a:off x="1393162" y="1844828"/>
            <a:ext cx="7005755" cy="3922285"/>
          </a:xfrm>
          <a:custGeom>
            <a:avLst/>
            <a:gdLst>
              <a:gd name="connsiteX0" fmla="*/ 0 w 7005755"/>
              <a:gd name="connsiteY0" fmla="*/ 1961143 h 3922285"/>
              <a:gd name="connsiteX1" fmla="*/ 3502878 w 7005755"/>
              <a:gd name="connsiteY1" fmla="*/ 0 h 3922285"/>
              <a:gd name="connsiteX2" fmla="*/ 7005756 w 7005755"/>
              <a:gd name="connsiteY2" fmla="*/ 1961143 h 3922285"/>
              <a:gd name="connsiteX3" fmla="*/ 3502878 w 7005755"/>
              <a:gd name="connsiteY3" fmla="*/ 3922286 h 3922285"/>
              <a:gd name="connsiteX4" fmla="*/ 0 w 7005755"/>
              <a:gd name="connsiteY4" fmla="*/ 1961143 h 392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5755" h="3922285">
                <a:moveTo>
                  <a:pt x="0" y="1961143"/>
                </a:moveTo>
                <a:cubicBezTo>
                  <a:pt x="0" y="878034"/>
                  <a:pt x="1568292" y="0"/>
                  <a:pt x="3502878" y="0"/>
                </a:cubicBezTo>
                <a:cubicBezTo>
                  <a:pt x="5437464" y="0"/>
                  <a:pt x="7005756" y="878034"/>
                  <a:pt x="7005756" y="1961143"/>
                </a:cubicBezTo>
                <a:cubicBezTo>
                  <a:pt x="7005756" y="3044252"/>
                  <a:pt x="5437464" y="3922286"/>
                  <a:pt x="3502878" y="3922286"/>
                </a:cubicBezTo>
                <a:cubicBezTo>
                  <a:pt x="1568292" y="3922286"/>
                  <a:pt x="0" y="3044252"/>
                  <a:pt x="0" y="1961143"/>
                </a:cubicBez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63500"/>
          </a:effectLst>
        </p:spPr>
        <p:style>
          <a:lnRef idx="0">
            <a:scrgbClr r="0" g="0" b="0"/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rgbClr r="0" g="0" b="0"/>
          </a:effectRef>
          <a:fontRef idx="minor">
            <a:schemeClr val="lt1"/>
          </a:fontRef>
        </p:style>
        <p:txBody>
          <a:bodyPr spcFirstLastPara="0" vert="horz" wrap="square" lIns="1048829" tIns="597265" rIns="1048829" bIns="597265" numCol="1" spcCol="1270" anchor="ctr" anchorCtr="0">
            <a:noAutofit/>
          </a:bodyPr>
          <a:lstStyle/>
          <a:p>
            <a:pPr defTabSz="1600200">
              <a:lnSpc>
                <a:spcPct val="90000"/>
              </a:lnSpc>
              <a:spcAft>
                <a:spcPct val="35000"/>
              </a:spcAft>
            </a:pPr>
            <a:endParaRPr 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defTabSz="1600200">
              <a:lnSpc>
                <a:spcPct val="90000"/>
              </a:lnSpc>
              <a:spcAft>
                <a:spcPct val="35000"/>
              </a:spcAft>
            </a:pPr>
            <a:r>
              <a:rPr 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ФУНКЦИОНАЛЬНАЯ ГРАМОТНОСТЬ</a:t>
            </a:r>
          </a:p>
          <a:p>
            <a:pPr defTabSz="1600200">
              <a:lnSpc>
                <a:spcPct val="90000"/>
              </a:lnSpc>
              <a:spcAft>
                <a:spcPct val="35000"/>
              </a:spcAft>
            </a:pPr>
            <a:endParaRPr lang="ru-RU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8484B43F-0897-435B-84B0-8A09A500C129}"/>
              </a:ext>
            </a:extLst>
          </p:cNvPr>
          <p:cNvSpPr/>
          <p:nvPr/>
        </p:nvSpPr>
        <p:spPr>
          <a:xfrm>
            <a:off x="2669753" y="15114"/>
            <a:ext cx="4248456" cy="2431429"/>
          </a:xfrm>
          <a:custGeom>
            <a:avLst/>
            <a:gdLst>
              <a:gd name="connsiteX0" fmla="*/ 0 w 4248456"/>
              <a:gd name="connsiteY0" fmla="*/ 1215715 h 2431429"/>
              <a:gd name="connsiteX1" fmla="*/ 2124228 w 4248456"/>
              <a:gd name="connsiteY1" fmla="*/ 0 h 2431429"/>
              <a:gd name="connsiteX2" fmla="*/ 4248456 w 4248456"/>
              <a:gd name="connsiteY2" fmla="*/ 1215715 h 2431429"/>
              <a:gd name="connsiteX3" fmla="*/ 2124228 w 4248456"/>
              <a:gd name="connsiteY3" fmla="*/ 2431430 h 2431429"/>
              <a:gd name="connsiteX4" fmla="*/ 0 w 4248456"/>
              <a:gd name="connsiteY4" fmla="*/ 1215715 h 243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8456" h="2431429">
                <a:moveTo>
                  <a:pt x="0" y="1215715"/>
                </a:moveTo>
                <a:cubicBezTo>
                  <a:pt x="0" y="544294"/>
                  <a:pt x="951049" y="0"/>
                  <a:pt x="2124228" y="0"/>
                </a:cubicBezTo>
                <a:cubicBezTo>
                  <a:pt x="3297407" y="0"/>
                  <a:pt x="4248456" y="544294"/>
                  <a:pt x="4248456" y="1215715"/>
                </a:cubicBezTo>
                <a:cubicBezTo>
                  <a:pt x="4248456" y="1887136"/>
                  <a:pt x="3297407" y="2431430"/>
                  <a:pt x="2124228" y="2431430"/>
                </a:cubicBezTo>
                <a:cubicBezTo>
                  <a:pt x="951049" y="2431430"/>
                  <a:pt x="0" y="1887136"/>
                  <a:pt x="0" y="1215715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63500"/>
          </a:effectLst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spcFirstLastPara="0" vert="horz" wrap="square" lIns="637412" tIns="371315" rIns="637412" bIns="371315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Aft>
                <a:spcPct val="35000"/>
              </a:spcAft>
            </a:pP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ГЛОБАЛЬНЫЕ КОМПЕТЕНЦИИ</a:t>
            </a:r>
          </a:p>
          <a:p>
            <a:pPr defTabSz="10668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Constantia" panose="02030602050306030303" pitchFamily="18" charset="0"/>
              </a:rPr>
              <a:t>(интегративные)</a:t>
            </a: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04AEB98-F6FE-4E5A-BEC3-D1BE3C0A1A75}"/>
              </a:ext>
            </a:extLst>
          </p:cNvPr>
          <p:cNvSpPr/>
          <p:nvPr/>
        </p:nvSpPr>
        <p:spPr>
          <a:xfrm>
            <a:off x="5407994" y="4688986"/>
            <a:ext cx="3556494" cy="1705792"/>
          </a:xfrm>
          <a:custGeom>
            <a:avLst/>
            <a:gdLst>
              <a:gd name="connsiteX0" fmla="*/ 0 w 3556494"/>
              <a:gd name="connsiteY0" fmla="*/ 852896 h 1705792"/>
              <a:gd name="connsiteX1" fmla="*/ 1778247 w 3556494"/>
              <a:gd name="connsiteY1" fmla="*/ 0 h 1705792"/>
              <a:gd name="connsiteX2" fmla="*/ 3556494 w 3556494"/>
              <a:gd name="connsiteY2" fmla="*/ 852896 h 1705792"/>
              <a:gd name="connsiteX3" fmla="*/ 1778247 w 3556494"/>
              <a:gd name="connsiteY3" fmla="*/ 1705792 h 1705792"/>
              <a:gd name="connsiteX4" fmla="*/ 0 w 3556494"/>
              <a:gd name="connsiteY4" fmla="*/ 852896 h 170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6494" h="1705792">
                <a:moveTo>
                  <a:pt x="0" y="852896"/>
                </a:moveTo>
                <a:cubicBezTo>
                  <a:pt x="0" y="381855"/>
                  <a:pt x="796148" y="0"/>
                  <a:pt x="1778247" y="0"/>
                </a:cubicBezTo>
                <a:cubicBezTo>
                  <a:pt x="2760346" y="0"/>
                  <a:pt x="3556494" y="381855"/>
                  <a:pt x="3556494" y="852896"/>
                </a:cubicBezTo>
                <a:cubicBezTo>
                  <a:pt x="3556494" y="1323937"/>
                  <a:pt x="2760346" y="1705792"/>
                  <a:pt x="1778247" y="1705792"/>
                </a:cubicBezTo>
                <a:cubicBezTo>
                  <a:pt x="796148" y="1705792"/>
                  <a:pt x="0" y="1323937"/>
                  <a:pt x="0" y="852896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63500"/>
          </a:effectLst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spcFirstLastPara="0" vert="horz" wrap="square" lIns="536076" tIns="265047" rIns="536076" bIns="265047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Aft>
                <a:spcPct val="35000"/>
              </a:spcAft>
            </a:pP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ПРЕДМЕТНЫЕ</a:t>
            </a:r>
          </a:p>
          <a:p>
            <a:pPr defTabSz="10668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Constantia" panose="02030602050306030303" pitchFamily="18" charset="0"/>
              </a:rPr>
              <a:t>(обучение)</a:t>
            </a: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6D500743-F1EA-4B28-95C8-56E4914BA239}"/>
              </a:ext>
            </a:extLst>
          </p:cNvPr>
          <p:cNvSpPr/>
          <p:nvPr/>
        </p:nvSpPr>
        <p:spPr>
          <a:xfrm>
            <a:off x="179512" y="4688986"/>
            <a:ext cx="3556494" cy="1705792"/>
          </a:xfrm>
          <a:custGeom>
            <a:avLst/>
            <a:gdLst>
              <a:gd name="connsiteX0" fmla="*/ 0 w 3714558"/>
              <a:gd name="connsiteY0" fmla="*/ 852896 h 1705792"/>
              <a:gd name="connsiteX1" fmla="*/ 1857279 w 3714558"/>
              <a:gd name="connsiteY1" fmla="*/ 0 h 1705792"/>
              <a:gd name="connsiteX2" fmla="*/ 3714558 w 3714558"/>
              <a:gd name="connsiteY2" fmla="*/ 852896 h 1705792"/>
              <a:gd name="connsiteX3" fmla="*/ 1857279 w 3714558"/>
              <a:gd name="connsiteY3" fmla="*/ 1705792 h 1705792"/>
              <a:gd name="connsiteX4" fmla="*/ 0 w 3714558"/>
              <a:gd name="connsiteY4" fmla="*/ 852896 h 170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4558" h="1705792">
                <a:moveTo>
                  <a:pt x="0" y="852896"/>
                </a:moveTo>
                <a:cubicBezTo>
                  <a:pt x="0" y="381855"/>
                  <a:pt x="831532" y="0"/>
                  <a:pt x="1857279" y="0"/>
                </a:cubicBezTo>
                <a:cubicBezTo>
                  <a:pt x="2883026" y="0"/>
                  <a:pt x="3714558" y="381855"/>
                  <a:pt x="3714558" y="852896"/>
                </a:cubicBezTo>
                <a:cubicBezTo>
                  <a:pt x="3714558" y="1323937"/>
                  <a:pt x="2883026" y="1705792"/>
                  <a:pt x="1857279" y="1705792"/>
                </a:cubicBezTo>
                <a:cubicBezTo>
                  <a:pt x="831532" y="1705792"/>
                  <a:pt x="0" y="1323937"/>
                  <a:pt x="0" y="852896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63500"/>
          </a:effectLst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spcFirstLastPara="0" vert="horz" wrap="square" lIns="559224" tIns="265047" rIns="559224" bIns="265047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Aft>
                <a:spcPct val="35000"/>
              </a:spcAft>
            </a:pP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ЛИЧНОСТНЫЕ</a:t>
            </a:r>
          </a:p>
          <a:p>
            <a:pPr defTabSz="10668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Constantia" panose="02030602050306030303" pitchFamily="18" charset="0"/>
              </a:rPr>
              <a:t>(мотивы)</a:t>
            </a:r>
          </a:p>
        </p:txBody>
      </p:sp>
    </p:spTree>
    <p:extLst>
      <p:ext uri="{BB962C8B-B14F-4D97-AF65-F5344CB8AC3E}">
        <p14:creationId xmlns:p14="http://schemas.microsoft.com/office/powerpoint/2010/main" val="215039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9" grpId="1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2F86F-0109-456B-880E-1B8D97BA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8" y="0"/>
            <a:ext cx="6912099" cy="1154088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КОМПОНЕНТЫ </a:t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функциональной грамотности</a:t>
            </a: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1D4B1643-20E4-45AC-8006-49830ABDEC79}"/>
              </a:ext>
            </a:extLst>
          </p:cNvPr>
          <p:cNvSpPr/>
          <p:nvPr/>
        </p:nvSpPr>
        <p:spPr bwMode="auto">
          <a:xfrm>
            <a:off x="467544" y="1412776"/>
            <a:ext cx="8568952" cy="489654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ru-RU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ЧИТАТЕЛЬСКАЯ ГРАМОТНОСТЬ</a:t>
            </a:r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8D6E4909-BE29-4BA2-A81C-64E9D5A653BA}"/>
              </a:ext>
            </a:extLst>
          </p:cNvPr>
          <p:cNvSpPr/>
          <p:nvPr/>
        </p:nvSpPr>
        <p:spPr bwMode="auto">
          <a:xfrm>
            <a:off x="1691680" y="1947328"/>
            <a:ext cx="6048672" cy="3528392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ГЛОБАЛЬНАЯ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КРЕАТИВНАЯ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МАТЕМАТИЧЕСКАЯ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ЕСТЕСТВЕННО-НАУЧНАЯ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ФИНАНСОВАЯ</a:t>
            </a: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C71CD2-D32A-48D6-84C6-5424BB908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786" y="1484784"/>
            <a:ext cx="2262271" cy="199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86691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template-24">
  <a:themeElements>
    <a:clrScheme name="powerpoint-template-24 14">
      <a:dk1>
        <a:srgbClr val="4D4D4D"/>
      </a:dk1>
      <a:lt1>
        <a:srgbClr val="FFFFFF"/>
      </a:lt1>
      <a:dk2>
        <a:srgbClr val="4D4D4D"/>
      </a:dk2>
      <a:lt2>
        <a:srgbClr val="938D7D"/>
      </a:lt2>
      <a:accent1>
        <a:srgbClr val="A6A496"/>
      </a:accent1>
      <a:accent2>
        <a:srgbClr val="C4C4B8"/>
      </a:accent2>
      <a:accent3>
        <a:srgbClr val="FFFFFF"/>
      </a:accent3>
      <a:accent4>
        <a:srgbClr val="404040"/>
      </a:accent4>
      <a:accent5>
        <a:srgbClr val="D0CFC9"/>
      </a:accent5>
      <a:accent6>
        <a:srgbClr val="B1B1A6"/>
      </a:accent6>
      <a:hlink>
        <a:srgbClr val="3EACF0"/>
      </a:hlink>
      <a:folHlink>
        <a:srgbClr val="E1E1D9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617180"/>
        </a:lt2>
        <a:accent1>
          <a:srgbClr val="85919F"/>
        </a:accent1>
        <a:accent2>
          <a:srgbClr val="96A3AF"/>
        </a:accent2>
        <a:accent3>
          <a:srgbClr val="FFFFFF"/>
        </a:accent3>
        <a:accent4>
          <a:srgbClr val="404040"/>
        </a:accent4>
        <a:accent5>
          <a:srgbClr val="C2C7CD"/>
        </a:accent5>
        <a:accent6>
          <a:srgbClr val="87939E"/>
        </a:accent6>
        <a:hlink>
          <a:srgbClr val="AFB9C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C8C8C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F2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D0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397AF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3892F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0F0F0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938D7D"/>
        </a:lt2>
        <a:accent1>
          <a:srgbClr val="A6A496"/>
        </a:accent1>
        <a:accent2>
          <a:srgbClr val="C4C4B8"/>
        </a:accent2>
        <a:accent3>
          <a:srgbClr val="FFFFFF"/>
        </a:accent3>
        <a:accent4>
          <a:srgbClr val="404040"/>
        </a:accent4>
        <a:accent5>
          <a:srgbClr val="D0CFC9"/>
        </a:accent5>
        <a:accent6>
          <a:srgbClr val="B1B1A6"/>
        </a:accent6>
        <a:hlink>
          <a:srgbClr val="CDCDC3"/>
        </a:hlink>
        <a:folHlink>
          <a:srgbClr val="E1E1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938D7D"/>
        </a:lt2>
        <a:accent1>
          <a:srgbClr val="A6A496"/>
        </a:accent1>
        <a:accent2>
          <a:srgbClr val="C4C4B8"/>
        </a:accent2>
        <a:accent3>
          <a:srgbClr val="FFFFFF"/>
        </a:accent3>
        <a:accent4>
          <a:srgbClr val="404040"/>
        </a:accent4>
        <a:accent5>
          <a:srgbClr val="D0CFC9"/>
        </a:accent5>
        <a:accent6>
          <a:srgbClr val="B1B1A6"/>
        </a:accent6>
        <a:hlink>
          <a:srgbClr val="3EACF0"/>
        </a:hlink>
        <a:folHlink>
          <a:srgbClr val="E1E1D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333399"/>
      </a:hlink>
      <a:folHlink>
        <a:srgbClr val="99CC00"/>
      </a:folHlink>
    </a:clrScheme>
    <a:fontScheme name="Оформление по умолчанию">
      <a:majorFont>
        <a:latin typeface="Majestic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33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66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М-К 22.12.2020 ФГ Читательская грамотность</Template>
  <TotalTime>948</TotalTime>
  <Words>661</Words>
  <Application>Microsoft Office PowerPoint</Application>
  <PresentationFormat>Экран (4:3)</PresentationFormat>
  <Paragraphs>125</Paragraphs>
  <Slides>23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Calibri</vt:lpstr>
      <vt:lpstr>Constantia</vt:lpstr>
      <vt:lpstr>Majestic</vt:lpstr>
      <vt:lpstr>Microsoft Sans Serif</vt:lpstr>
      <vt:lpstr>Times New Roman</vt:lpstr>
      <vt:lpstr>Wingdings</vt:lpstr>
      <vt:lpstr>powerpoint-template-24</vt:lpstr>
      <vt:lpstr>Оформление по умолчанию</vt:lpstr>
      <vt:lpstr>Презентация PowerPoint</vt:lpstr>
      <vt:lpstr>  ФУНКЦИОНАЛЬНАЯ ГРАМОТНОСТЬ    Вызов времени?     </vt:lpstr>
      <vt:lpstr>ФУНКЦИОНАЛЬНАЯ  ГРАМОТНОСТЬ </vt:lpstr>
      <vt:lpstr>ФОРМИРОВАНИЕ ФУНКЦИОНАЛЬНОЙ ГРАМОТНОСТИ</vt:lpstr>
      <vt:lpstr>Презентация PowerPoint</vt:lpstr>
      <vt:lpstr>Презентация PowerPoint</vt:lpstr>
      <vt:lpstr>Учитель в процессе развития функциональной грамотности</vt:lpstr>
      <vt:lpstr>Презентация PowerPoint</vt:lpstr>
      <vt:lpstr>КОМПОНЕНТЫ  функциональной грамотности</vt:lpstr>
      <vt:lpstr>Презентация PowerPoint</vt:lpstr>
      <vt:lpstr>ТЕКСТ  КАК ФОРМА ОРГАНИЗАЦИИ УРОКА</vt:lpstr>
      <vt:lpstr>РАБОТА С МНОЖЕСТВЕННЫМИ ТЕКСТАМИ</vt:lpstr>
      <vt:lpstr>ФОРМЫ РАБОТЫ  С ИНФОРМАЦИОННЫМИ ИСТОЧНИКАМИ</vt:lpstr>
      <vt:lpstr>Презентация PowerPoint</vt:lpstr>
      <vt:lpstr>Презентация PowerPoint</vt:lpstr>
      <vt:lpstr>Метаумения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Templates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ФУНКЦИОНАЛЬНАЯ ГРАМОТНОСТЬ Вызов времени?</dc:title>
  <dc:creator>Пользователь</dc:creator>
  <cp:lastModifiedBy>Пользователь</cp:lastModifiedBy>
  <cp:revision>97</cp:revision>
  <cp:lastPrinted>2022-02-25T23:18:42Z</cp:lastPrinted>
  <dcterms:created xsi:type="dcterms:W3CDTF">2020-12-13T06:22:02Z</dcterms:created>
  <dcterms:modified xsi:type="dcterms:W3CDTF">2022-02-27T10:02:51Z</dcterms:modified>
</cp:coreProperties>
</file>